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226" y="-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01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bin"/><Relationship Id="rId3" Type="http://schemas.openxmlformats.org/officeDocument/2006/relationships/image" Target="../media/image1.bin"/><Relationship Id="rId7" Type="http://schemas.openxmlformats.org/officeDocument/2006/relationships/image" Target="../media/image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in"/><Relationship Id="rId5" Type="http://schemas.openxmlformats.org/officeDocument/2006/relationships/image" Target="../media/image5.bin"/><Relationship Id="rId4" Type="http://schemas.openxmlformats.org/officeDocument/2006/relationships/image" Target="../media/image4.bin"/><Relationship Id="rId9" Type="http://schemas.openxmlformats.org/officeDocument/2006/relationships/image" Target="../media/image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bin"/><Relationship Id="rId3" Type="http://schemas.openxmlformats.org/officeDocument/2006/relationships/image" Target="../media/image10.bin"/><Relationship Id="rId7" Type="http://schemas.openxmlformats.org/officeDocument/2006/relationships/image" Target="../media/image1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bin"/><Relationship Id="rId5" Type="http://schemas.openxmlformats.org/officeDocument/2006/relationships/image" Target="../media/image12.bin"/><Relationship Id="rId10" Type="http://schemas.openxmlformats.org/officeDocument/2006/relationships/image" Target="../media/image17.bin"/><Relationship Id="rId4" Type="http://schemas.openxmlformats.org/officeDocument/2006/relationships/image" Target="../media/image11.bin"/><Relationship Id="rId9" Type="http://schemas.openxmlformats.org/officeDocument/2006/relationships/image" Target="../media/image1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bin"/><Relationship Id="rId3" Type="http://schemas.openxmlformats.org/officeDocument/2006/relationships/image" Target="../media/image1.bin"/><Relationship Id="rId7" Type="http://schemas.openxmlformats.org/officeDocument/2006/relationships/image" Target="../media/image2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bin"/><Relationship Id="rId5" Type="http://schemas.openxmlformats.org/officeDocument/2006/relationships/image" Target="../media/image19.bin"/><Relationship Id="rId4" Type="http://schemas.openxmlformats.org/officeDocument/2006/relationships/image" Target="../media/image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7" Type="http://schemas.openxmlformats.org/officeDocument/2006/relationships/image" Target="../media/image2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bin"/><Relationship Id="rId5" Type="http://schemas.openxmlformats.org/officeDocument/2006/relationships/image" Target="../media/image25.bin"/><Relationship Id="rId4" Type="http://schemas.openxmlformats.org/officeDocument/2006/relationships/image" Target="../media/image2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bin"/><Relationship Id="rId3" Type="http://schemas.openxmlformats.org/officeDocument/2006/relationships/image" Target="../media/image28.bin"/><Relationship Id="rId7" Type="http://schemas.openxmlformats.org/officeDocument/2006/relationships/image" Target="../media/image3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bin"/><Relationship Id="rId5" Type="http://schemas.openxmlformats.org/officeDocument/2006/relationships/image" Target="../media/image30.bin"/><Relationship Id="rId10" Type="http://schemas.openxmlformats.org/officeDocument/2006/relationships/image" Target="../media/image35.bin"/><Relationship Id="rId4" Type="http://schemas.openxmlformats.org/officeDocument/2006/relationships/image" Target="../media/image29.bin"/><Relationship Id="rId9" Type="http://schemas.openxmlformats.org/officeDocument/2006/relationships/image" Target="../media/image3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bin"/><Relationship Id="rId3" Type="http://schemas.openxmlformats.org/officeDocument/2006/relationships/image" Target="../media/image1.bin"/><Relationship Id="rId7" Type="http://schemas.openxmlformats.org/officeDocument/2006/relationships/image" Target="../media/image3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bin"/><Relationship Id="rId5" Type="http://schemas.openxmlformats.org/officeDocument/2006/relationships/image" Target="../media/image37.bin"/><Relationship Id="rId4" Type="http://schemas.openxmlformats.org/officeDocument/2006/relationships/image" Target="../media/image3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bin"/><Relationship Id="rId4" Type="http://schemas.openxmlformats.org/officeDocument/2006/relationships/image" Target="../media/image4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57313" y="1411616"/>
            <a:ext cx="6429375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Future of Educational Gaming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3857625" y="2817484"/>
            <a:ext cx="1428750" cy="28575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357313" y="3060371"/>
            <a:ext cx="6429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Learning Through Play</a:t>
            </a:r>
            <a:endParaRPr lang="en-US" sz="20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518703"/>
            <a:ext cx="371475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Power of Play in Learning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42938" y="1484505"/>
            <a:ext cx="1071563" cy="28575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938" y="1727392"/>
            <a:ext cx="3714750" cy="13715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gaming is transforming modern teaching by blending play with purpose, creating immersive experiences that engage learners, sharpen critical thinking, and make complex ideas easier to grasp.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2938" y="3313249"/>
            <a:ext cx="3714750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2030, the educational gaming market is projected to grow from $4.19B to $20.58B, reflecting a fundamental shift in how we approach learning.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76" y="1366242"/>
            <a:ext cx="3697256" cy="2772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8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Objectives &amp; Core Functionalities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064419"/>
            <a:ext cx="4000500" cy="257175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Objectives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5" y="1457994"/>
            <a:ext cx="16073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084" y="1425922"/>
            <a:ext cx="119744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Focus: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1876238" y="1425178"/>
            <a:ext cx="24820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Explore fields like history, physics, geography,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75084" y="1573746"/>
            <a:ext cx="6283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science 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865188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2938" y="1808782"/>
            <a:ext cx="126156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Testing:</a:t>
            </a:r>
            <a:endParaRPr lang="en-US" sz="1000" dirty="0"/>
          </a:p>
        </p:txBody>
      </p:sp>
      <p:sp>
        <p:nvSpPr>
          <p:cNvPr id="11" name="Text 6"/>
          <p:cNvSpPr/>
          <p:nvPr/>
        </p:nvSpPr>
        <p:spPr>
          <a:xfrm>
            <a:off x="1904502" y="1802197"/>
            <a:ext cx="22500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 and enrich users' general knowledge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42938" y="1956606"/>
            <a:ext cx="9952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gameplay 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248049"/>
            <a:ext cx="128588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2938" y="2191643"/>
            <a:ext cx="1203856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 Development:</a:t>
            </a:r>
            <a:endParaRPr lang="en-US" sz="1000" dirty="0"/>
          </a:p>
        </p:txBody>
      </p:sp>
      <p:sp>
        <p:nvSpPr>
          <p:cNvPr id="15" name="Text 9"/>
          <p:cNvSpPr/>
          <p:nvPr/>
        </p:nvSpPr>
        <p:spPr>
          <a:xfrm>
            <a:off x="1876238" y="2225959"/>
            <a:ext cx="23952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Target logic and general awareness through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642938" y="2339467"/>
            <a:ext cx="5732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 </a:t>
            </a:r>
            <a:endParaRPr lang="en-US" sz="83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2630909"/>
            <a:ext cx="160734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5084" y="2574503"/>
            <a:ext cx="1069203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Experience:</a:t>
            </a:r>
            <a:endParaRPr lang="en-US" sz="1000" dirty="0"/>
          </a:p>
        </p:txBody>
      </p:sp>
      <p:sp>
        <p:nvSpPr>
          <p:cNvPr id="19" name="Text 12"/>
          <p:cNvSpPr/>
          <p:nvPr/>
        </p:nvSpPr>
        <p:spPr>
          <a:xfrm>
            <a:off x="1815900" y="2588914"/>
            <a:ext cx="27155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Prioritize intuitive interface and responsive design </a:t>
            </a:r>
            <a:endParaRPr lang="en-US" sz="837" dirty="0"/>
          </a:p>
        </p:txBody>
      </p:sp>
      <p:sp>
        <p:nvSpPr>
          <p:cNvPr id="20" name="Shape 13"/>
          <p:cNvSpPr/>
          <p:nvPr/>
        </p:nvSpPr>
        <p:spPr>
          <a:xfrm>
            <a:off x="419304" y="3067375"/>
            <a:ext cx="671879" cy="3891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1" name="Text 14"/>
          <p:cNvSpPr/>
          <p:nvPr/>
        </p:nvSpPr>
        <p:spPr>
          <a:xfrm>
            <a:off x="465725" y="3157432"/>
            <a:ext cx="589406" cy="256993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Unity</a:t>
            </a:r>
            <a:endParaRPr lang="en-US" sz="1000" dirty="0"/>
          </a:p>
        </p:txBody>
      </p:sp>
      <p:sp>
        <p:nvSpPr>
          <p:cNvPr id="32" name="Text 25"/>
          <p:cNvSpPr/>
          <p:nvPr/>
        </p:nvSpPr>
        <p:spPr>
          <a:xfrm>
            <a:off x="4714875" y="1064419"/>
            <a:ext cx="4000500" cy="257175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Functionalities</a:t>
            </a:r>
            <a:endParaRPr lang="en-US" sz="1350" dirty="0"/>
          </a:p>
        </p:txBody>
      </p:sp>
      <p:sp>
        <p:nvSpPr>
          <p:cNvPr id="33" name="Shape 26"/>
          <p:cNvSpPr/>
          <p:nvPr/>
        </p:nvSpPr>
        <p:spPr>
          <a:xfrm>
            <a:off x="4714875" y="1428750"/>
            <a:ext cx="4000500" cy="871538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27"/>
          <p:cNvSpPr/>
          <p:nvPr/>
        </p:nvSpPr>
        <p:spPr>
          <a:xfrm>
            <a:off x="4822031" y="1535906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Interface &amp; Experience</a:t>
            </a:r>
            <a:endParaRPr lang="en-US" sz="942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31" y="1821656"/>
            <a:ext cx="100013" cy="100013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4979194" y="1800225"/>
            <a:ext cx="228566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Intuitive navigation following layout concepts</a:t>
            </a:r>
            <a:endParaRPr lang="en-US" sz="785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2018109"/>
            <a:ext cx="100013" cy="100013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4979194" y="1996678"/>
            <a:ext cx="247843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Responsive design with reasonable loading times</a:t>
            </a:r>
            <a:endParaRPr lang="en-US" sz="785" dirty="0"/>
          </a:p>
        </p:txBody>
      </p:sp>
      <p:sp>
        <p:nvSpPr>
          <p:cNvPr id="39" name="Shape 30"/>
          <p:cNvSpPr/>
          <p:nvPr/>
        </p:nvSpPr>
        <p:spPr>
          <a:xfrm>
            <a:off x="4714875" y="2407444"/>
            <a:ext cx="4000500" cy="871538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1"/>
          <p:cNvSpPr/>
          <p:nvPr/>
        </p:nvSpPr>
        <p:spPr>
          <a:xfrm>
            <a:off x="4822031" y="2514600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Management</a:t>
            </a:r>
            <a:endParaRPr lang="en-US" sz="942" dirty="0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31" y="2800350"/>
            <a:ext cx="100013" cy="100013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4979194" y="2778919"/>
            <a:ext cx="307142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Random questions from different categories using open APIs</a:t>
            </a:r>
            <a:endParaRPr lang="en-US" sz="785" dirty="0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2996803"/>
            <a:ext cx="100013" cy="100013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4979194" y="2975372"/>
            <a:ext cx="24950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Multiple-choice format with varied difficulty levels</a:t>
            </a:r>
            <a:endParaRPr lang="en-US" sz="785" dirty="0"/>
          </a:p>
        </p:txBody>
      </p:sp>
      <p:sp>
        <p:nvSpPr>
          <p:cNvPr id="45" name="Shape 34"/>
          <p:cNvSpPr/>
          <p:nvPr/>
        </p:nvSpPr>
        <p:spPr>
          <a:xfrm>
            <a:off x="4714875" y="3386138"/>
            <a:ext cx="4000500" cy="871538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35"/>
          <p:cNvSpPr/>
          <p:nvPr/>
        </p:nvSpPr>
        <p:spPr>
          <a:xfrm>
            <a:off x="4822031" y="3493294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Mechanics</a:t>
            </a:r>
            <a:endParaRPr lang="en-US" sz="942" dirty="0"/>
          </a:p>
        </p:txBody>
      </p:sp>
      <p:pic>
        <p:nvPicPr>
          <p:cNvPr id="47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31" y="3779044"/>
            <a:ext cx="100013" cy="100013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4979194" y="3757613"/>
            <a:ext cx="24701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Progressive difficulty based on user performance</a:t>
            </a:r>
            <a:endParaRPr lang="en-US" sz="785" dirty="0"/>
          </a:p>
        </p:txBody>
      </p:sp>
      <p:pic>
        <p:nvPicPr>
          <p:cNvPr id="4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3975497"/>
            <a:ext cx="100013" cy="100013"/>
          </a:xfrm>
          <a:prstGeom prst="rect">
            <a:avLst/>
          </a:prstGeom>
        </p:spPr>
      </p:pic>
      <p:sp>
        <p:nvSpPr>
          <p:cNvPr id="51" name="Shape 13">
            <a:extLst>
              <a:ext uri="{FF2B5EF4-FFF2-40B4-BE49-F238E27FC236}">
                <a16:creationId xmlns:a16="http://schemas.microsoft.com/office/drawing/2014/main" id="{6DD0DFE9-D3BD-8C4D-C0CB-6686199448CA}"/>
              </a:ext>
            </a:extLst>
          </p:cNvPr>
          <p:cNvSpPr/>
          <p:nvPr/>
        </p:nvSpPr>
        <p:spPr>
          <a:xfrm>
            <a:off x="1225889" y="3071969"/>
            <a:ext cx="671879" cy="3891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0" name="Text 37"/>
          <p:cNvSpPr/>
          <p:nvPr/>
        </p:nvSpPr>
        <p:spPr>
          <a:xfrm>
            <a:off x="4979194" y="3954066"/>
            <a:ext cx="24524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scoring system to track progress</a:t>
            </a:r>
            <a:endParaRPr lang="en-US" sz="785" dirty="0"/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8EE771D6-A312-2C73-680B-074827DBAD1E}"/>
              </a:ext>
            </a:extLst>
          </p:cNvPr>
          <p:cNvSpPr/>
          <p:nvPr/>
        </p:nvSpPr>
        <p:spPr>
          <a:xfrm>
            <a:off x="2021328" y="3056513"/>
            <a:ext cx="671879" cy="3891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3" name="Shape 13">
            <a:extLst>
              <a:ext uri="{FF2B5EF4-FFF2-40B4-BE49-F238E27FC236}">
                <a16:creationId xmlns:a16="http://schemas.microsoft.com/office/drawing/2014/main" id="{D6C7A3CF-0DC3-4C0A-9DAC-8734A5F8BB2A}"/>
              </a:ext>
            </a:extLst>
          </p:cNvPr>
          <p:cNvSpPr/>
          <p:nvPr/>
        </p:nvSpPr>
        <p:spPr>
          <a:xfrm>
            <a:off x="2822340" y="3051082"/>
            <a:ext cx="671879" cy="3891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1290568" y="3335451"/>
            <a:ext cx="323199" cy="226216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endParaRPr lang="en-US" sz="800" dirty="0"/>
          </a:p>
        </p:txBody>
      </p:sp>
      <p:sp>
        <p:nvSpPr>
          <p:cNvPr id="54" name="Text 14">
            <a:extLst>
              <a:ext uri="{FF2B5EF4-FFF2-40B4-BE49-F238E27FC236}">
                <a16:creationId xmlns:a16="http://schemas.microsoft.com/office/drawing/2014/main" id="{F449417F-18C6-30F0-E32A-B5B30F23302B}"/>
              </a:ext>
            </a:extLst>
          </p:cNvPr>
          <p:cNvSpPr/>
          <p:nvPr/>
        </p:nvSpPr>
        <p:spPr>
          <a:xfrm>
            <a:off x="1272942" y="3150966"/>
            <a:ext cx="589406" cy="256993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C#</a:t>
            </a:r>
            <a:endParaRPr lang="en-US" sz="1000" dirty="0"/>
          </a:p>
        </p:txBody>
      </p:sp>
      <p:sp>
        <p:nvSpPr>
          <p:cNvPr id="56" name="Text 14">
            <a:extLst>
              <a:ext uri="{FF2B5EF4-FFF2-40B4-BE49-F238E27FC236}">
                <a16:creationId xmlns:a16="http://schemas.microsoft.com/office/drawing/2014/main" id="{5C3DF3BE-C492-A801-990D-AA74887F735D}"/>
              </a:ext>
            </a:extLst>
          </p:cNvPr>
          <p:cNvSpPr/>
          <p:nvPr/>
        </p:nvSpPr>
        <p:spPr>
          <a:xfrm>
            <a:off x="2065351" y="3065177"/>
            <a:ext cx="589406" cy="410882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APIs</a:t>
            </a:r>
            <a:endParaRPr lang="en-US" sz="1000" dirty="0"/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19B7EF44-881D-EE37-E977-1B7F59630495}"/>
              </a:ext>
            </a:extLst>
          </p:cNvPr>
          <p:cNvSpPr/>
          <p:nvPr/>
        </p:nvSpPr>
        <p:spPr>
          <a:xfrm>
            <a:off x="2857760" y="3133276"/>
            <a:ext cx="589406" cy="256993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Figma</a:t>
            </a:r>
            <a:endParaRPr lang="en-US" sz="1000" dirty="0"/>
          </a:p>
        </p:txBody>
      </p:sp>
      <p:sp>
        <p:nvSpPr>
          <p:cNvPr id="58" name="Shape 13">
            <a:extLst>
              <a:ext uri="{FF2B5EF4-FFF2-40B4-BE49-F238E27FC236}">
                <a16:creationId xmlns:a16="http://schemas.microsoft.com/office/drawing/2014/main" id="{488BDC8E-D5D3-6E1F-CA3F-ED88CBAA2CA9}"/>
              </a:ext>
            </a:extLst>
          </p:cNvPr>
          <p:cNvSpPr/>
          <p:nvPr/>
        </p:nvSpPr>
        <p:spPr>
          <a:xfrm>
            <a:off x="3622806" y="3067375"/>
            <a:ext cx="671879" cy="38917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9" name="Text 14">
            <a:extLst>
              <a:ext uri="{FF2B5EF4-FFF2-40B4-BE49-F238E27FC236}">
                <a16:creationId xmlns:a16="http://schemas.microsoft.com/office/drawing/2014/main" id="{6AB974EC-2B9F-0BC6-A695-CA110FE9D975}"/>
              </a:ext>
            </a:extLst>
          </p:cNvPr>
          <p:cNvSpPr/>
          <p:nvPr/>
        </p:nvSpPr>
        <p:spPr>
          <a:xfrm>
            <a:off x="3669227" y="3080488"/>
            <a:ext cx="589406" cy="410882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Studio</a:t>
            </a:r>
            <a:endParaRPr lang="en-US" sz="1000" dirty="0"/>
          </a:p>
        </p:txBody>
      </p:sp>
      <p:sp>
        <p:nvSpPr>
          <p:cNvPr id="60" name="Shape 13">
            <a:extLst>
              <a:ext uri="{FF2B5EF4-FFF2-40B4-BE49-F238E27FC236}">
                <a16:creationId xmlns:a16="http://schemas.microsoft.com/office/drawing/2014/main" id="{ED994B40-E1ED-F30D-088D-B156F1BE020F}"/>
              </a:ext>
            </a:extLst>
          </p:cNvPr>
          <p:cNvSpPr/>
          <p:nvPr/>
        </p:nvSpPr>
        <p:spPr>
          <a:xfrm>
            <a:off x="443688" y="3585535"/>
            <a:ext cx="718299" cy="396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AB69D623-1FA3-C7A1-F2B0-6CBE879A4F84}"/>
              </a:ext>
            </a:extLst>
          </p:cNvPr>
          <p:cNvSpPr/>
          <p:nvPr/>
        </p:nvSpPr>
        <p:spPr>
          <a:xfrm>
            <a:off x="415708" y="3585535"/>
            <a:ext cx="885804" cy="349326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r>
              <a:rPr lang="en-US" sz="8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UI Components</a:t>
            </a:r>
            <a:endParaRPr lang="en-US" sz="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5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of Educational Gaming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85838"/>
            <a:ext cx="2857500" cy="1904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625" y="3290869"/>
            <a:ext cx="4000500" cy="7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games foster critical thinking, perseverance, creativity, and teamwork while making learning more engaging and effective.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282371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7231" y="4234151"/>
            <a:ext cx="13471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Cognitive Benefits: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2054414" y="4234151"/>
            <a:ext cx="22884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Improves memory, attention, and 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707231" y="4448463"/>
            <a:ext cx="33617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problem-solving skills through active engagement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94" y="4756537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0263" y="4708317"/>
            <a:ext cx="14480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Development: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2168323" y="4708317"/>
            <a:ext cx="16373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Enhances collaboration, 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720263" y="4922629"/>
            <a:ext cx="2760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communication, and healthy competition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1326784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993481" y="1278564"/>
            <a:ext cx="15636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Motivation: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6557125" y="1278564"/>
            <a:ext cx="20994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Taps into the "dopamine loop," 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4993481" y="1492876"/>
            <a:ext cx="30406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providing chemical rewards for achievements</a:t>
            </a:r>
            <a:endParaRPr lang="en-US" sz="1046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898284"/>
            <a:ext cx="128588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50619" y="1850064"/>
            <a:ext cx="1471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Creativity: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6422231" y="1850064"/>
            <a:ext cx="21414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Encourages innovative thinking </a:t>
            </a:r>
            <a:endParaRPr lang="en-US" sz="1046" dirty="0"/>
          </a:p>
        </p:txBody>
      </p:sp>
      <p:sp>
        <p:nvSpPr>
          <p:cNvPr id="21" name="Text 13"/>
          <p:cNvSpPr/>
          <p:nvPr/>
        </p:nvSpPr>
        <p:spPr>
          <a:xfrm>
            <a:off x="4950619" y="2064376"/>
            <a:ext cx="2715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unique problem-solving approaches</a:t>
            </a:r>
            <a:endParaRPr lang="en-US" sz="1046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2469784"/>
            <a:ext cx="214313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036344" y="2421564"/>
            <a:ext cx="14043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Future-Ready Skills:</a:t>
            </a:r>
            <a:endParaRPr lang="en-US" sz="1046" dirty="0"/>
          </a:p>
        </p:txBody>
      </p:sp>
      <p:sp>
        <p:nvSpPr>
          <p:cNvPr id="24" name="Text 15"/>
          <p:cNvSpPr/>
          <p:nvPr/>
        </p:nvSpPr>
        <p:spPr>
          <a:xfrm>
            <a:off x="6440677" y="2421564"/>
            <a:ext cx="21361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Develops digital literacy, critical 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5036344" y="2635876"/>
            <a:ext cx="33644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thinking, and adaptability needed for 21st-century </a:t>
            </a:r>
            <a:endParaRPr lang="en-US" sz="1046" dirty="0"/>
          </a:p>
        </p:txBody>
      </p:sp>
      <p:sp>
        <p:nvSpPr>
          <p:cNvPr id="26" name="Text 17"/>
          <p:cNvSpPr/>
          <p:nvPr/>
        </p:nvSpPr>
        <p:spPr>
          <a:xfrm>
            <a:off x="5036344" y="2850189"/>
            <a:ext cx="4935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careers</a:t>
            </a:r>
            <a:endParaRPr lang="en-US" sz="1046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75" y="3255597"/>
            <a:ext cx="171450" cy="17145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4993481" y="3207376"/>
            <a:ext cx="14940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Equity and Inclusion:</a:t>
            </a:r>
            <a:endParaRPr lang="en-US" sz="1046" dirty="0"/>
          </a:p>
        </p:txBody>
      </p:sp>
      <p:sp>
        <p:nvSpPr>
          <p:cNvPr id="29" name="Text 19"/>
          <p:cNvSpPr/>
          <p:nvPr/>
        </p:nvSpPr>
        <p:spPr>
          <a:xfrm>
            <a:off x="6487530" y="3207376"/>
            <a:ext cx="20454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multiple entry points </a:t>
            </a:r>
            <a:endParaRPr lang="en-US" sz="1046" dirty="0"/>
          </a:p>
        </p:txBody>
      </p:sp>
      <p:sp>
        <p:nvSpPr>
          <p:cNvPr id="30" name="Text 20"/>
          <p:cNvSpPr/>
          <p:nvPr/>
        </p:nvSpPr>
        <p:spPr>
          <a:xfrm>
            <a:off x="4993481" y="3421689"/>
            <a:ext cx="31253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diverse learners, allowing shy or struggling </a:t>
            </a:r>
            <a:endParaRPr lang="en-US" sz="1046" dirty="0"/>
          </a:p>
        </p:txBody>
      </p:sp>
      <p:sp>
        <p:nvSpPr>
          <p:cNvPr id="31" name="Text 21"/>
          <p:cNvSpPr/>
          <p:nvPr/>
        </p:nvSpPr>
        <p:spPr>
          <a:xfrm>
            <a:off x="4993481" y="3636001"/>
            <a:ext cx="11598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students to shine</a:t>
            </a:r>
            <a:endParaRPr lang="en-US" sz="1046" dirty="0"/>
          </a:p>
        </p:txBody>
      </p:sp>
      <p:sp>
        <p:nvSpPr>
          <p:cNvPr id="32" name="Shape 22"/>
          <p:cNvSpPr/>
          <p:nvPr/>
        </p:nvSpPr>
        <p:spPr>
          <a:xfrm>
            <a:off x="4714875" y="4270009"/>
            <a:ext cx="4000500" cy="1000125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3"/>
          <p:cNvSpPr/>
          <p:nvPr/>
        </p:nvSpPr>
        <p:spPr>
          <a:xfrm>
            <a:off x="4714875" y="4270009"/>
            <a:ext cx="42863" cy="1000125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24"/>
          <p:cNvSpPr/>
          <p:nvPr/>
        </p:nvSpPr>
        <p:spPr>
          <a:xfrm>
            <a:off x="4857750" y="4421814"/>
            <a:ext cx="31731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"When students play with purpose, they learn with </a:t>
            </a:r>
            <a:endParaRPr lang="en-US" sz="1046" dirty="0"/>
          </a:p>
        </p:txBody>
      </p:sp>
      <p:sp>
        <p:nvSpPr>
          <p:cNvPr id="35" name="Text 25"/>
          <p:cNvSpPr/>
          <p:nvPr/>
        </p:nvSpPr>
        <p:spPr>
          <a:xfrm>
            <a:off x="4857750" y="4636126"/>
            <a:ext cx="5799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passion." </a:t>
            </a:r>
            <a:endParaRPr lang="en-US" sz="1046" dirty="0"/>
          </a:p>
        </p:txBody>
      </p:sp>
      <p:sp>
        <p:nvSpPr>
          <p:cNvPr id="36" name="Text 26"/>
          <p:cNvSpPr/>
          <p:nvPr/>
        </p:nvSpPr>
        <p:spPr>
          <a:xfrm>
            <a:off x="4857750" y="4912947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Educational Gaming Research, 2025</a:t>
            </a:r>
            <a:endParaRPr lang="en-US" sz="104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Targeted Users &amp; Stakeholders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028700"/>
            <a:ext cx="4000500" cy="235744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User Segments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07319"/>
            <a:ext cx="100013" cy="100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71600"/>
            <a:ext cx="8417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Students (K-12)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28625" y="1604796"/>
            <a:ext cx="1964531" cy="337978"/>
          </a:xfrm>
          <a:prstGeom prst="rect">
            <a:avLst/>
          </a:prstGeom>
          <a:noFill/>
          <a:ln/>
        </p:spPr>
        <p:txBody>
          <a:bodyPr wrap="square" lIns="187071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Primary audience seeking engaging educational content through interactive gameplay. </a:t>
            </a:r>
            <a:endParaRPr lang="en-US" sz="73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594" y="1407319"/>
            <a:ext cx="125016" cy="100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46759" y="1371600"/>
            <a:ext cx="5559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Educators 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2464594" y="1578769"/>
            <a:ext cx="1964531" cy="390032"/>
          </a:xfrm>
          <a:prstGeom prst="rect">
            <a:avLst/>
          </a:prstGeom>
          <a:noFill/>
          <a:ln/>
        </p:spPr>
        <p:txBody>
          <a:bodyPr wrap="square" lIns="187071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Teachers looking for supplementary tools to enhance classroom instruction. </a:t>
            </a:r>
            <a:endParaRPr lang="en-US" sz="73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111676"/>
            <a:ext cx="125016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0791" y="2075957"/>
            <a:ext cx="4280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Parents 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428625" y="2283126"/>
            <a:ext cx="1964531" cy="260021"/>
          </a:xfrm>
          <a:prstGeom prst="rect">
            <a:avLst/>
          </a:prstGeom>
          <a:noFill/>
          <a:ln/>
        </p:spPr>
        <p:txBody>
          <a:bodyPr wrap="square" lIns="187071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Seeking educational entertainment with learning value for children. </a:t>
            </a:r>
            <a:endParaRPr lang="en-US" sz="73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4594" y="2111676"/>
            <a:ext cx="100013" cy="1000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621756" y="2075957"/>
            <a:ext cx="9747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Lifelong Learners </a:t>
            </a:r>
            <a:endParaRPr lang="en-US" sz="837" dirty="0"/>
          </a:p>
        </p:txBody>
      </p:sp>
      <p:sp>
        <p:nvSpPr>
          <p:cNvPr id="16" name="Text 9"/>
          <p:cNvSpPr/>
          <p:nvPr/>
        </p:nvSpPr>
        <p:spPr>
          <a:xfrm>
            <a:off x="2464594" y="2309153"/>
            <a:ext cx="1964531" cy="337978"/>
          </a:xfrm>
          <a:prstGeom prst="rect">
            <a:avLst/>
          </a:prstGeom>
          <a:noFill/>
          <a:ln/>
        </p:spPr>
        <p:txBody>
          <a:bodyPr wrap="square" lIns="187071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Adults interested in expanding knowledge through gamified experiences. </a:t>
            </a:r>
            <a:endParaRPr lang="en-US" sz="732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7813" y="2816033"/>
            <a:ext cx="4833416" cy="18988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14875" y="1028700"/>
            <a:ext cx="4000500" cy="235744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Stakeholders</a:t>
            </a:r>
            <a:endParaRPr lang="en-US" sz="1238" dirty="0"/>
          </a:p>
        </p:txBody>
      </p:sp>
      <p:sp>
        <p:nvSpPr>
          <p:cNvPr id="19" name="Shape 11"/>
          <p:cNvSpPr/>
          <p:nvPr/>
        </p:nvSpPr>
        <p:spPr>
          <a:xfrm>
            <a:off x="4714875" y="1371600"/>
            <a:ext cx="4000500" cy="790082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2"/>
          <p:cNvSpPr/>
          <p:nvPr/>
        </p:nvSpPr>
        <p:spPr>
          <a:xfrm>
            <a:off x="4800600" y="1457325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Institutions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800600" y="1682353"/>
            <a:ext cx="8729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they matter:</a:t>
            </a:r>
            <a:endParaRPr lang="en-US" sz="732" dirty="0"/>
          </a:p>
        </p:txBody>
      </p:sp>
      <p:sp>
        <p:nvSpPr>
          <p:cNvPr id="22" name="Text 14"/>
          <p:cNvSpPr/>
          <p:nvPr/>
        </p:nvSpPr>
        <p:spPr>
          <a:xfrm>
            <a:off x="5673533" y="1682353"/>
            <a:ext cx="27856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Schools and universities may adopt the game as a learning </a:t>
            </a:r>
            <a:endParaRPr lang="en-US" sz="732" dirty="0"/>
          </a:p>
        </p:txBody>
      </p:sp>
      <p:sp>
        <p:nvSpPr>
          <p:cNvPr id="23" name="Text 15"/>
          <p:cNvSpPr/>
          <p:nvPr/>
        </p:nvSpPr>
        <p:spPr>
          <a:xfrm>
            <a:off x="4800600" y="1812364"/>
            <a:ext cx="2097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tool. </a:t>
            </a:r>
            <a:endParaRPr lang="en-US" sz="732" dirty="0"/>
          </a:p>
        </p:txBody>
      </p:sp>
      <p:sp>
        <p:nvSpPr>
          <p:cNvPr id="24" name="Text 16"/>
          <p:cNvSpPr/>
          <p:nvPr/>
        </p:nvSpPr>
        <p:spPr>
          <a:xfrm>
            <a:off x="4800600" y="1942374"/>
            <a:ext cx="3841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732" dirty="0"/>
          </a:p>
        </p:txBody>
      </p:sp>
      <p:sp>
        <p:nvSpPr>
          <p:cNvPr id="25" name="Text 17"/>
          <p:cNvSpPr/>
          <p:nvPr/>
        </p:nvSpPr>
        <p:spPr>
          <a:xfrm>
            <a:off x="5184772" y="1942374"/>
            <a:ext cx="24197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Potential curriculum integration if proven effective. </a:t>
            </a:r>
            <a:endParaRPr lang="en-US" sz="732" dirty="0"/>
          </a:p>
        </p:txBody>
      </p:sp>
      <p:sp>
        <p:nvSpPr>
          <p:cNvPr id="26" name="Shape 18"/>
          <p:cNvSpPr/>
          <p:nvPr/>
        </p:nvSpPr>
        <p:spPr>
          <a:xfrm>
            <a:off x="4714875" y="2247407"/>
            <a:ext cx="4000500" cy="660071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4800600" y="2333132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Parents &amp; Guardians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4800600" y="2558160"/>
            <a:ext cx="8729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they matter:</a:t>
            </a:r>
            <a:endParaRPr lang="en-US" sz="732" dirty="0"/>
          </a:p>
        </p:txBody>
      </p:sp>
      <p:sp>
        <p:nvSpPr>
          <p:cNvPr id="29" name="Text 21"/>
          <p:cNvSpPr/>
          <p:nvPr/>
        </p:nvSpPr>
        <p:spPr>
          <a:xfrm>
            <a:off x="5673533" y="2558160"/>
            <a:ext cx="17285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guidance for younger users. </a:t>
            </a:r>
            <a:endParaRPr lang="en-US" sz="732" dirty="0"/>
          </a:p>
        </p:txBody>
      </p:sp>
      <p:sp>
        <p:nvSpPr>
          <p:cNvPr id="30" name="Text 22"/>
          <p:cNvSpPr/>
          <p:nvPr/>
        </p:nvSpPr>
        <p:spPr>
          <a:xfrm>
            <a:off x="4800600" y="2688171"/>
            <a:ext cx="431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Interest:</a:t>
            </a:r>
            <a:endParaRPr lang="en-US" sz="732" dirty="0"/>
          </a:p>
        </p:txBody>
      </p:sp>
      <p:sp>
        <p:nvSpPr>
          <p:cNvPr id="31" name="Text 23"/>
          <p:cNvSpPr/>
          <p:nvPr/>
        </p:nvSpPr>
        <p:spPr>
          <a:xfrm>
            <a:off x="5231876" y="2688171"/>
            <a:ext cx="24194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Safety, age-appropriate content, educational value. </a:t>
            </a:r>
            <a:endParaRPr lang="en-US" sz="732" dirty="0"/>
          </a:p>
        </p:txBody>
      </p:sp>
      <p:sp>
        <p:nvSpPr>
          <p:cNvPr id="32" name="Shape 24"/>
          <p:cNvSpPr/>
          <p:nvPr/>
        </p:nvSpPr>
        <p:spPr>
          <a:xfrm>
            <a:off x="4714875" y="2993203"/>
            <a:ext cx="4000500" cy="660071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5"/>
          <p:cNvSpPr/>
          <p:nvPr/>
        </p:nvSpPr>
        <p:spPr>
          <a:xfrm>
            <a:off x="4800600" y="3078928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Creators &amp; Educators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4800600" y="3303956"/>
            <a:ext cx="8729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they matter:</a:t>
            </a:r>
            <a:endParaRPr lang="en-US" sz="732" dirty="0"/>
          </a:p>
        </p:txBody>
      </p:sp>
      <p:sp>
        <p:nvSpPr>
          <p:cNvPr id="35" name="Text 27"/>
          <p:cNvSpPr/>
          <p:nvPr/>
        </p:nvSpPr>
        <p:spPr>
          <a:xfrm>
            <a:off x="5673533" y="3303956"/>
            <a:ext cx="24199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May contribute questions and educational content. </a:t>
            </a:r>
            <a:endParaRPr lang="en-US" sz="732" dirty="0"/>
          </a:p>
        </p:txBody>
      </p:sp>
      <p:sp>
        <p:nvSpPr>
          <p:cNvPr id="36" name="Text 28"/>
          <p:cNvSpPr/>
          <p:nvPr/>
        </p:nvSpPr>
        <p:spPr>
          <a:xfrm>
            <a:off x="4800600" y="3433967"/>
            <a:ext cx="431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Interest:</a:t>
            </a:r>
            <a:endParaRPr lang="en-US" sz="732" dirty="0"/>
          </a:p>
        </p:txBody>
      </p:sp>
      <p:sp>
        <p:nvSpPr>
          <p:cNvPr id="37" name="Text 29"/>
          <p:cNvSpPr/>
          <p:nvPr/>
        </p:nvSpPr>
        <p:spPr>
          <a:xfrm>
            <a:off x="5231876" y="3433967"/>
            <a:ext cx="24778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Accuracy and alignment with educational standards. </a:t>
            </a:r>
            <a:endParaRPr lang="en-US" sz="73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3742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Growth &amp; Trends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71575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7E2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Analysis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28625" y="1500188"/>
            <a:ext cx="40005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Gaming Market Growth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28625" y="1978819"/>
            <a:ext cx="40005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educational gaming market is experiencing explosive growth, projected to increase from $4.19B in 2022 to $20.58B by 2030, representing a 23% CAGR (Compound Annual Growth Rate).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8" y="2836069"/>
            <a:ext cx="4400549" cy="2357437"/>
          </a:xfrm>
          <a:prstGeom prst="rect">
            <a:avLst/>
          </a:prstGeom>
        </p:spPr>
      </p:pic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81" y="1171575"/>
            <a:ext cx="3214688" cy="2009180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3359348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929188" y="3323630"/>
            <a:ext cx="27906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Trends in Educational Gaming</a:t>
            </a:r>
            <a:endParaRPr lang="en-US" sz="1046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3680817"/>
            <a:ext cx="128588" cy="1285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14900" y="3645098"/>
            <a:ext cx="330406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of AI for personalized learning experiences</a:t>
            </a:r>
            <a:endParaRPr lang="en-US" sz="942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3959423"/>
            <a:ext cx="128588" cy="12858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914900" y="3923705"/>
            <a:ext cx="3800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 of UGC (User-Generated Content) platforms like Roblox and Minecraft in education</a:t>
            </a:r>
            <a:endParaRPr lang="en-US" sz="942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4430911"/>
            <a:ext cx="128588" cy="128588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929188" y="4273344"/>
            <a:ext cx="3800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adoption of VR/AR technologies for immersive learning</a:t>
            </a:r>
            <a:endParaRPr lang="en-US" sz="942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4795242"/>
            <a:ext cx="128588" cy="128588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4914900" y="4688085"/>
            <a:ext cx="3800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 of multifaceted educational platforms with thousands of activities</a:t>
            </a:r>
            <a:endParaRPr lang="en-US" sz="942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5373886"/>
            <a:ext cx="128588" cy="128588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4914900" y="5338167"/>
            <a:ext cx="3800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Dual-market approach targeting both consumers and educational institutions</a:t>
            </a:r>
            <a:endParaRPr lang="en-US" sz="942" dirty="0"/>
          </a:p>
        </p:txBody>
      </p:sp>
      <p:sp>
        <p:nvSpPr>
          <p:cNvPr id="32" name="Shape 21"/>
          <p:cNvSpPr/>
          <p:nvPr/>
        </p:nvSpPr>
        <p:spPr>
          <a:xfrm>
            <a:off x="4714875" y="5866805"/>
            <a:ext cx="1230818" cy="364331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2"/>
          <p:cNvSpPr/>
          <p:nvPr/>
        </p:nvSpPr>
        <p:spPr>
          <a:xfrm>
            <a:off x="4714875" y="5866805"/>
            <a:ext cx="1230818" cy="3643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</a:t>
            </a:r>
            <a:endParaRPr lang="en-US" sz="942" dirty="0"/>
          </a:p>
        </p:txBody>
      </p:sp>
      <p:sp>
        <p:nvSpPr>
          <p:cNvPr id="34" name="Shape 23"/>
          <p:cNvSpPr/>
          <p:nvPr/>
        </p:nvSpPr>
        <p:spPr>
          <a:xfrm>
            <a:off x="5945693" y="5866805"/>
            <a:ext cx="2769682" cy="364331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4"/>
          <p:cNvSpPr/>
          <p:nvPr/>
        </p:nvSpPr>
        <p:spPr>
          <a:xfrm>
            <a:off x="5945693" y="5866805"/>
            <a:ext cx="2769682" cy="3643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Focus</a:t>
            </a:r>
            <a:endParaRPr lang="en-US" sz="942" dirty="0"/>
          </a:p>
        </p:txBody>
      </p:sp>
      <p:sp>
        <p:nvSpPr>
          <p:cNvPr id="36" name="Text 25"/>
          <p:cNvSpPr/>
          <p:nvPr/>
        </p:nvSpPr>
        <p:spPr>
          <a:xfrm>
            <a:off x="4714875" y="6231136"/>
            <a:ext cx="1230818" cy="5607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Minecraft Education</a:t>
            </a:r>
            <a:endParaRPr lang="en-US" sz="942" dirty="0"/>
          </a:p>
        </p:txBody>
      </p:sp>
      <p:sp>
        <p:nvSpPr>
          <p:cNvPr id="37" name="Text 26"/>
          <p:cNvSpPr/>
          <p:nvPr/>
        </p:nvSpPr>
        <p:spPr>
          <a:xfrm>
            <a:off x="5945693" y="6231136"/>
            <a:ext cx="2769682" cy="5607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Curriculum-focused with 600+ premade lessons</a:t>
            </a:r>
            <a:endParaRPr lang="en-US" sz="942" dirty="0"/>
          </a:p>
        </p:txBody>
      </p:sp>
      <p:sp>
        <p:nvSpPr>
          <p:cNvPr id="38" name="Text 27"/>
          <p:cNvSpPr/>
          <p:nvPr/>
        </p:nvSpPr>
        <p:spPr>
          <a:xfrm>
            <a:off x="4714875" y="6791920"/>
            <a:ext cx="1230818" cy="5643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Roblox</a:t>
            </a:r>
            <a:endParaRPr lang="en-US" sz="942" dirty="0"/>
          </a:p>
        </p:txBody>
      </p:sp>
      <p:sp>
        <p:nvSpPr>
          <p:cNvPr id="39" name="Text 28"/>
          <p:cNvSpPr/>
          <p:nvPr/>
        </p:nvSpPr>
        <p:spPr>
          <a:xfrm>
            <a:off x="5945693" y="6791920"/>
            <a:ext cx="2769682" cy="5643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Accessible coding and creative environment</a:t>
            </a:r>
            <a:endParaRPr lang="en-US" sz="942" dirty="0"/>
          </a:p>
        </p:txBody>
      </p:sp>
      <p:sp>
        <p:nvSpPr>
          <p:cNvPr id="40" name="Text 29"/>
          <p:cNvSpPr/>
          <p:nvPr/>
        </p:nvSpPr>
        <p:spPr>
          <a:xfrm>
            <a:off x="4714875" y="7356277"/>
            <a:ext cx="1230818" cy="5607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Fortnite (UEFN)</a:t>
            </a:r>
            <a:endParaRPr lang="en-US" sz="942" dirty="0"/>
          </a:p>
        </p:txBody>
      </p:sp>
      <p:sp>
        <p:nvSpPr>
          <p:cNvPr id="41" name="Text 30"/>
          <p:cNvSpPr/>
          <p:nvPr/>
        </p:nvSpPr>
        <p:spPr>
          <a:xfrm>
            <a:off x="5945693" y="7356277"/>
            <a:ext cx="2769682" cy="5607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 educational potential through Creative Mode</a:t>
            </a:r>
            <a:endParaRPr lang="en-US" sz="94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32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 &amp; Q&amp;A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028700"/>
            <a:ext cx="4000500" cy="235744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 Walkthrough</a:t>
            </a:r>
            <a:endParaRPr lang="en-US" sz="1238" dirty="0"/>
          </a:p>
        </p:txBody>
      </p:sp>
      <p:sp>
        <p:nvSpPr>
          <p:cNvPr id="5" name="Shape 2"/>
          <p:cNvSpPr/>
          <p:nvPr/>
        </p:nvSpPr>
        <p:spPr>
          <a:xfrm>
            <a:off x="428625" y="1371600"/>
            <a:ext cx="171450" cy="171450"/>
          </a:xfrm>
          <a:prstGeom prst="ellipse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28625" y="1371600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7" name="Text 4"/>
          <p:cNvSpPr/>
          <p:nvPr/>
        </p:nvSpPr>
        <p:spPr>
          <a:xfrm>
            <a:off x="685800" y="1371600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Launch &amp; Category Selection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85800" y="1578769"/>
            <a:ext cx="374332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Demonstration of the intuitive user interface and category selection process from the main menu. </a:t>
            </a:r>
            <a:endParaRPr lang="en-US" sz="732" dirty="0"/>
          </a:p>
        </p:txBody>
      </p:sp>
      <p:sp>
        <p:nvSpPr>
          <p:cNvPr id="9" name="Shape 6"/>
          <p:cNvSpPr/>
          <p:nvPr/>
        </p:nvSpPr>
        <p:spPr>
          <a:xfrm>
            <a:off x="428625" y="1924515"/>
            <a:ext cx="171450" cy="171450"/>
          </a:xfrm>
          <a:prstGeom prst="ellipse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8625" y="1924515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85800" y="1924515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 Presentation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85800" y="2140359"/>
            <a:ext cx="2957541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Multiple-choice questions with clean layout and responsive design. </a:t>
            </a:r>
            <a:endParaRPr lang="en-US" sz="732" dirty="0"/>
          </a:p>
        </p:txBody>
      </p:sp>
      <p:sp>
        <p:nvSpPr>
          <p:cNvPr id="13" name="Shape 10"/>
          <p:cNvSpPr/>
          <p:nvPr/>
        </p:nvSpPr>
        <p:spPr>
          <a:xfrm>
            <a:off x="428625" y="2347420"/>
            <a:ext cx="171450" cy="171450"/>
          </a:xfrm>
          <a:prstGeom prst="ellipse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28625" y="2347420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15" name="Text 12"/>
          <p:cNvSpPr/>
          <p:nvPr/>
        </p:nvSpPr>
        <p:spPr>
          <a:xfrm>
            <a:off x="685800" y="2347420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Scoring &amp; Feedback System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85800" y="2554588"/>
            <a:ext cx="374332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Demonstration of the scoring mechanism and educational feedback provided after answers. 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428625" y="2900335"/>
            <a:ext cx="171450" cy="171450"/>
          </a:xfrm>
          <a:prstGeom prst="ellipse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28625" y="2900335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685800" y="2900335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685800" y="3107503"/>
            <a:ext cx="374332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Overview of how user progress is tracked and displayed throughout the game. </a:t>
            </a:r>
            <a:endParaRPr lang="en-US" sz="732" dirty="0"/>
          </a:p>
        </p:txBody>
      </p:sp>
      <p:sp>
        <p:nvSpPr>
          <p:cNvPr id="21" name="Text 18"/>
          <p:cNvSpPr/>
          <p:nvPr/>
        </p:nvSpPr>
        <p:spPr>
          <a:xfrm>
            <a:off x="357188" y="3367176"/>
            <a:ext cx="4000500" cy="235744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Requirements</a:t>
            </a:r>
            <a:endParaRPr lang="en-US" sz="1238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748292"/>
            <a:ext cx="112514" cy="10001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98289" y="3726027"/>
            <a:ext cx="402354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</a:t>
            </a: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989242" y="3719717"/>
            <a:ext cx="19880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Latest version of Visual Studio 2022, Unity </a:t>
            </a:r>
            <a:endParaRPr lang="en-US" sz="732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29" y="3955461"/>
            <a:ext cx="125016" cy="100013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610791" y="3933196"/>
            <a:ext cx="721351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</a:t>
            </a: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32" dirty="0"/>
          </a:p>
        </p:txBody>
      </p:sp>
      <p:sp>
        <p:nvSpPr>
          <p:cNvPr id="27" name="Text 22"/>
          <p:cNvSpPr/>
          <p:nvPr/>
        </p:nvSpPr>
        <p:spPr>
          <a:xfrm>
            <a:off x="1308590" y="3938421"/>
            <a:ext cx="1360950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C#, Unity UI components, XML</a:t>
            </a:r>
            <a:endParaRPr lang="en-US" sz="732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162630"/>
            <a:ext cx="100013" cy="100013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585788" y="4140365"/>
            <a:ext cx="205184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</a:t>
            </a: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785031" y="4134055"/>
            <a:ext cx="19205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Trivia DB API for question fetching </a:t>
            </a:r>
            <a:endParaRPr lang="en-US" sz="732" dirty="0"/>
          </a:p>
        </p:txBody>
      </p:sp>
      <p:sp>
        <p:nvSpPr>
          <p:cNvPr id="31" name="Shape 25"/>
          <p:cNvSpPr/>
          <p:nvPr/>
        </p:nvSpPr>
        <p:spPr>
          <a:xfrm>
            <a:off x="428625" y="4394802"/>
            <a:ext cx="4000500" cy="442913"/>
          </a:xfrm>
          <a:prstGeom prst="rect">
            <a:avLst/>
          </a:prstGeom>
          <a:solidFill>
            <a:srgbClr val="F5F0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6"/>
          <p:cNvSpPr/>
          <p:nvPr/>
        </p:nvSpPr>
        <p:spPr>
          <a:xfrm>
            <a:off x="428625" y="4394802"/>
            <a:ext cx="21431" cy="442913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7"/>
          <p:cNvSpPr/>
          <p:nvPr/>
        </p:nvSpPr>
        <p:spPr>
          <a:xfrm>
            <a:off x="428625" y="4376450"/>
            <a:ext cx="4000500" cy="47961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0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b="1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 </a:t>
            </a:r>
            <a:r>
              <a:rPr lang="en-US" sz="10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live demo will showcase the core functionalities implemented in Week 3 of the development cycle. </a:t>
            </a:r>
            <a:endParaRPr lang="en-US" sz="1000" dirty="0"/>
          </a:p>
        </p:txBody>
      </p:sp>
      <p:sp>
        <p:nvSpPr>
          <p:cNvPr id="34" name="Text 28"/>
          <p:cNvSpPr/>
          <p:nvPr/>
        </p:nvSpPr>
        <p:spPr>
          <a:xfrm>
            <a:off x="4714875" y="1028700"/>
            <a:ext cx="4000500" cy="235744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Anticipated Q&amp;A</a:t>
            </a:r>
            <a:endParaRPr lang="en-US" sz="1238" dirty="0"/>
          </a:p>
        </p:txBody>
      </p:sp>
      <p:sp>
        <p:nvSpPr>
          <p:cNvPr id="35" name="Shape 29"/>
          <p:cNvSpPr/>
          <p:nvPr/>
        </p:nvSpPr>
        <p:spPr>
          <a:xfrm>
            <a:off x="4714875" y="1371600"/>
            <a:ext cx="4000500" cy="790082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3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1485900"/>
            <a:ext cx="114300" cy="114300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4914900" y="1464469"/>
            <a:ext cx="2619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How does the game ensure educational value? 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4800600" y="1742442"/>
            <a:ext cx="3829050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game combines engaging gameplay with curriculum-aligned content.</a:t>
            </a:r>
            <a:endParaRPr lang="en-US" sz="900" dirty="0"/>
          </a:p>
        </p:txBody>
      </p:sp>
      <p:sp>
        <p:nvSpPr>
          <p:cNvPr id="39" name="Shape 32"/>
          <p:cNvSpPr/>
          <p:nvPr/>
        </p:nvSpPr>
        <p:spPr>
          <a:xfrm>
            <a:off x="4714875" y="2247407"/>
            <a:ext cx="4000500" cy="790082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361707"/>
            <a:ext cx="114300" cy="114300"/>
          </a:xfrm>
          <a:prstGeom prst="rect">
            <a:avLst/>
          </a:prstGeom>
        </p:spPr>
      </p:pic>
      <p:sp>
        <p:nvSpPr>
          <p:cNvPr id="41" name="Text 33"/>
          <p:cNvSpPr/>
          <p:nvPr/>
        </p:nvSpPr>
        <p:spPr>
          <a:xfrm>
            <a:off x="4914900" y="2340276"/>
            <a:ext cx="2892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What makes this different from other trivia games? 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4800600" y="2548999"/>
            <a:ext cx="382905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My focus is on educational outcomes, adaptive difficulty levels, and comprehensive progress tracking creates a more purposeful learning experience than standard trivia games. </a:t>
            </a:r>
            <a:endParaRPr lang="en-US" sz="900" dirty="0"/>
          </a:p>
        </p:txBody>
      </p:sp>
      <p:sp>
        <p:nvSpPr>
          <p:cNvPr id="43" name="Shape 35"/>
          <p:cNvSpPr/>
          <p:nvPr/>
        </p:nvSpPr>
        <p:spPr>
          <a:xfrm>
            <a:off x="4714875" y="3123214"/>
            <a:ext cx="4000500" cy="790082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237514"/>
            <a:ext cx="114300" cy="114300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14900" y="3216083"/>
            <a:ext cx="27906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How will you expand the game in future updates? </a:t>
            </a:r>
            <a:endParaRPr lang="en-US" sz="837" dirty="0"/>
          </a:p>
        </p:txBody>
      </p:sp>
      <p:sp>
        <p:nvSpPr>
          <p:cNvPr id="46" name="Text 37"/>
          <p:cNvSpPr/>
          <p:nvPr/>
        </p:nvSpPr>
        <p:spPr>
          <a:xfrm>
            <a:off x="4800600" y="3424806"/>
            <a:ext cx="382905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Future updates will include AI-tailored difficulty levels, expanded categories, accessibility features, and potentially an AI chatbot for providing deeper insights into topics. </a:t>
            </a:r>
            <a:endParaRPr lang="en-US" sz="900" dirty="0"/>
          </a:p>
        </p:txBody>
      </p:sp>
      <p:sp>
        <p:nvSpPr>
          <p:cNvPr id="47" name="Shape 38"/>
          <p:cNvSpPr/>
          <p:nvPr/>
        </p:nvSpPr>
        <p:spPr>
          <a:xfrm>
            <a:off x="4714875" y="3999021"/>
            <a:ext cx="4000500" cy="790082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4113321"/>
            <a:ext cx="114300" cy="114300"/>
          </a:xfrm>
          <a:prstGeom prst="rect">
            <a:avLst/>
          </a:prstGeom>
        </p:spPr>
      </p:pic>
      <p:sp>
        <p:nvSpPr>
          <p:cNvPr id="49" name="Text 39"/>
          <p:cNvSpPr/>
          <p:nvPr/>
        </p:nvSpPr>
        <p:spPr>
          <a:xfrm>
            <a:off x="4914900" y="4091890"/>
            <a:ext cx="21371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How do you ensure content accuracy? </a:t>
            </a:r>
            <a:endParaRPr lang="en-US" sz="837" dirty="0"/>
          </a:p>
        </p:txBody>
      </p:sp>
      <p:sp>
        <p:nvSpPr>
          <p:cNvPr id="50" name="Text 40"/>
          <p:cNvSpPr/>
          <p:nvPr/>
        </p:nvSpPr>
        <p:spPr>
          <a:xfrm>
            <a:off x="4800600" y="4300613"/>
            <a:ext cx="382905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 use verified API sources and implement a review process for all educational content. The system also allows for content updates as educational standards evolve. 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Play With Purpose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257300" y="1028700"/>
            <a:ext cx="66294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Educational gaming is a pedagogical revolution that transforms classrooms into places of curiosity, challenge, and joy while emphasizing cognitive growth and general awareness. </a:t>
            </a:r>
            <a:endParaRPr lang="en-US" sz="104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780942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8" y="1725578"/>
            <a:ext cx="15300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&amp; Motivation: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2113517" y="1718068"/>
            <a:ext cx="1928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Games tap into the dopamine loop,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42938" y="1885587"/>
            <a:ext cx="3244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providing chemical rewards that enhance learning retention. 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266717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2938" y="2211353"/>
            <a:ext cx="11234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Future-Ready Skills: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766404" y="2211353"/>
            <a:ext cx="23855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Educational games develop critical thinking,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42938" y="2371362"/>
            <a:ext cx="35278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collaboration, and digital literacy needed for 21st-century careers. 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752492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2938" y="2697128"/>
            <a:ext cx="9024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Growth: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545338" y="2697128"/>
            <a:ext cx="28373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educational gaming market is projected to grow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642938" y="2857137"/>
            <a:ext cx="17359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$4.19B to $20.58B by 2030. </a:t>
            </a:r>
            <a:endParaRPr lang="en-US" sz="83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238267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2938" y="3182903"/>
            <a:ext cx="79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Evolving Role: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1435838" y="3182903"/>
            <a:ext cx="28960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Teachers become facilitators, mentors, and designers 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642938" y="3342912"/>
            <a:ext cx="12881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learning experiences. 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4679156" y="1723792"/>
            <a:ext cx="4036219" cy="192881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Strategy (From Trivia Project)</a:t>
            </a:r>
            <a:endParaRPr lang="en-US" sz="942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030974"/>
            <a:ext cx="50006" cy="10001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786313" y="1998827"/>
            <a:ext cx="4142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1:</a:t>
            </a:r>
            <a:endParaRPr lang="en-US" sz="785" dirty="0"/>
          </a:p>
        </p:txBody>
      </p:sp>
      <p:sp>
        <p:nvSpPr>
          <p:cNvPr id="24" name="Text 16"/>
          <p:cNvSpPr/>
          <p:nvPr/>
        </p:nvSpPr>
        <p:spPr>
          <a:xfrm>
            <a:off x="5200594" y="1998827"/>
            <a:ext cx="30454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Research on educational gaming methods and technologies </a:t>
            </a:r>
            <a:endParaRPr lang="en-US" sz="785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2227427"/>
            <a:ext cx="50006" cy="10001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786313" y="2195280"/>
            <a:ext cx="4142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2:</a:t>
            </a:r>
            <a:endParaRPr lang="en-US" sz="785" dirty="0"/>
          </a:p>
        </p:txBody>
      </p:sp>
      <p:sp>
        <p:nvSpPr>
          <p:cNvPr id="27" name="Text 18"/>
          <p:cNvSpPr/>
          <p:nvPr/>
        </p:nvSpPr>
        <p:spPr>
          <a:xfrm>
            <a:off x="5200594" y="2195280"/>
            <a:ext cx="30996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Design wireframes and prototypes for intuitive user interface </a:t>
            </a:r>
            <a:endParaRPr lang="en-US" sz="785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423880"/>
            <a:ext cx="50006" cy="100013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4786313" y="2391733"/>
            <a:ext cx="4142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3:</a:t>
            </a:r>
            <a:endParaRPr lang="en-US" sz="785" dirty="0"/>
          </a:p>
        </p:txBody>
      </p:sp>
      <p:sp>
        <p:nvSpPr>
          <p:cNvPr id="30" name="Text 20"/>
          <p:cNvSpPr/>
          <p:nvPr/>
        </p:nvSpPr>
        <p:spPr>
          <a:xfrm>
            <a:off x="5200594" y="2391733"/>
            <a:ext cx="330289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Implementation with focus on requirements and user experience </a:t>
            </a:r>
            <a:endParaRPr lang="en-US" sz="785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2620333"/>
            <a:ext cx="50006" cy="100013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786313" y="2588186"/>
            <a:ext cx="41428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4:</a:t>
            </a:r>
            <a:endParaRPr lang="en-US" sz="785" dirty="0"/>
          </a:p>
        </p:txBody>
      </p:sp>
      <p:sp>
        <p:nvSpPr>
          <p:cNvPr id="33" name="Text 22"/>
          <p:cNvSpPr/>
          <p:nvPr/>
        </p:nvSpPr>
        <p:spPr>
          <a:xfrm>
            <a:off x="5200594" y="2588186"/>
            <a:ext cx="26344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Testing and evaluation for continuous improvement </a:t>
            </a:r>
            <a:endParaRPr lang="en-US" sz="785" dirty="0"/>
          </a:p>
        </p:txBody>
      </p:sp>
      <p:sp>
        <p:nvSpPr>
          <p:cNvPr id="34" name="Text 23"/>
          <p:cNvSpPr/>
          <p:nvPr/>
        </p:nvSpPr>
        <p:spPr>
          <a:xfrm>
            <a:off x="4679156" y="2838217"/>
            <a:ext cx="4036219" cy="192881"/>
          </a:xfrm>
          <a:prstGeom prst="rect">
            <a:avLst/>
          </a:prstGeom>
          <a:noFill/>
          <a:ln/>
        </p:spPr>
        <p:txBody>
          <a:bodyPr wrap="none" lIns="8509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MoSCoW Prioritization</a:t>
            </a:r>
            <a:endParaRPr lang="en-US" sz="942" dirty="0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3145399"/>
            <a:ext cx="112514" cy="1000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848820" y="3113252"/>
            <a:ext cx="60063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Must Have:</a:t>
            </a:r>
            <a:endParaRPr lang="en-US" sz="785" dirty="0"/>
          </a:p>
        </p:txBody>
      </p:sp>
      <p:sp>
        <p:nvSpPr>
          <p:cNvPr id="37" name="Text 25"/>
          <p:cNvSpPr/>
          <p:nvPr/>
        </p:nvSpPr>
        <p:spPr>
          <a:xfrm>
            <a:off x="5449453" y="3113252"/>
            <a:ext cx="317193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Multiple-choice questions, levels, categories, progress tracking </a:t>
            </a:r>
            <a:endParaRPr lang="en-US" sz="785" dirty="0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3341852"/>
            <a:ext cx="112514" cy="100013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4848820" y="3309705"/>
            <a:ext cx="6960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Should Have:</a:t>
            </a:r>
            <a:endParaRPr lang="en-US" sz="785" dirty="0"/>
          </a:p>
        </p:txBody>
      </p:sp>
      <p:sp>
        <p:nvSpPr>
          <p:cNvPr id="40" name="Text 27"/>
          <p:cNvSpPr/>
          <p:nvPr/>
        </p:nvSpPr>
        <p:spPr>
          <a:xfrm>
            <a:off x="5544917" y="3309705"/>
            <a:ext cx="223111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5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Tailored feedback, educational explanations </a:t>
            </a:r>
            <a:endParaRPr lang="en-US" sz="785" dirty="0"/>
          </a:p>
        </p:txBody>
      </p:sp>
      <p:sp>
        <p:nvSpPr>
          <p:cNvPr id="41" name="Shape 28"/>
          <p:cNvSpPr/>
          <p:nvPr/>
        </p:nvSpPr>
        <p:spPr>
          <a:xfrm>
            <a:off x="1257300" y="3826204"/>
            <a:ext cx="6629400" cy="888671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29"/>
          <p:cNvSpPr/>
          <p:nvPr/>
        </p:nvSpPr>
        <p:spPr>
          <a:xfrm>
            <a:off x="1400175" y="3969079"/>
            <a:ext cx="63436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"When students play with purpose, they learn with passion. Educational gaming isn't a passing trend—it's the future of learning." </a:t>
            </a:r>
            <a:endParaRPr lang="en-US" sz="942" dirty="0"/>
          </a:p>
        </p:txBody>
      </p:sp>
      <p:sp>
        <p:nvSpPr>
          <p:cNvPr id="43" name="Text 30"/>
          <p:cNvSpPr/>
          <p:nvPr/>
        </p:nvSpPr>
        <p:spPr>
          <a:xfrm>
            <a:off x="1400175" y="4400550"/>
            <a:ext cx="6343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— Educational Gaming Research, 2025 </a:t>
            </a:r>
            <a:endParaRPr lang="en-US" sz="837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6279"/>
            <a:ext cx="9144000" cy="6079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88913" y="-629680"/>
            <a:ext cx="4741683" cy="455253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Thank you for your attention! </a:t>
            </a:r>
            <a:endParaRPr lang="en-US" sz="2400" b="1" dirty="0"/>
          </a:p>
        </p:txBody>
      </p:sp>
      <p:sp>
        <p:nvSpPr>
          <p:cNvPr id="6" name="Shape 3"/>
          <p:cNvSpPr/>
          <p:nvPr/>
        </p:nvSpPr>
        <p:spPr>
          <a:xfrm>
            <a:off x="464344" y="422820"/>
            <a:ext cx="4107656" cy="1140098"/>
          </a:xfrm>
          <a:prstGeom prst="rect">
            <a:avLst/>
          </a:prstGeom>
          <a:solidFill>
            <a:srgbClr val="5DAD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71500" y="529976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Takeaways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71500" y="815726"/>
            <a:ext cx="38933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Educational games blend play with purpose for deeper learning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71500" y="975735"/>
            <a:ext cx="38933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market is projected to grow to $20.58B by 2030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71500" y="1135744"/>
            <a:ext cx="38933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Games develop critical thinking, creativity, and future-ready skills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71500" y="1295753"/>
            <a:ext cx="38933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Platforms like Minecraft, Roblox, and others are leading innovation</a:t>
            </a:r>
            <a:endParaRPr lang="en-US" sz="837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58" y="1951549"/>
            <a:ext cx="4384774" cy="2796664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701769" y="395287"/>
            <a:ext cx="1767185" cy="314325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4679156" y="389930"/>
            <a:ext cx="1767185" cy="325730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Information</a:t>
            </a:r>
            <a:endParaRPr lang="en-US" sz="1000" dirty="0"/>
          </a:p>
        </p:txBody>
      </p:sp>
      <p:sp>
        <p:nvSpPr>
          <p:cNvPr id="15" name="Shape 11"/>
          <p:cNvSpPr/>
          <p:nvPr/>
        </p:nvSpPr>
        <p:spPr>
          <a:xfrm>
            <a:off x="6446340" y="398311"/>
            <a:ext cx="2340471" cy="314325"/>
          </a:xfrm>
          <a:prstGeom prst="rect">
            <a:avLst/>
          </a:prstGeom>
          <a:solidFill>
            <a:srgbClr val="E67E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970816" y="395287"/>
            <a:ext cx="2340471" cy="325730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Details</a:t>
            </a:r>
            <a:endParaRPr lang="en-US" sz="10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755" y="782790"/>
            <a:ext cx="171398" cy="17139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010877" y="780409"/>
            <a:ext cx="357470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</a:t>
            </a: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6446341" y="704787"/>
            <a:ext cx="2340471" cy="325730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simeonmarkov777</a:t>
            </a: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@gmail.com</a:t>
            </a:r>
            <a:endParaRPr lang="en-US" sz="837" dirty="0"/>
          </a:p>
        </p:txBody>
      </p:sp>
      <p:pic>
        <p:nvPicPr>
          <p:cNvPr id="20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59099" y="1061099"/>
            <a:ext cx="194667" cy="194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10877" y="1101878"/>
            <a:ext cx="452047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6468954" y="1024470"/>
            <a:ext cx="1631632" cy="325730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@Simeon31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1143</Words>
  <Application>Microsoft Office PowerPoint</Application>
  <PresentationFormat>On-screen Show (16:9)</PresentationFormat>
  <Paragraphs>186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Симеон Марков</cp:lastModifiedBy>
  <cp:revision>5</cp:revision>
  <dcterms:created xsi:type="dcterms:W3CDTF">2025-09-26T07:45:12Z</dcterms:created>
  <dcterms:modified xsi:type="dcterms:W3CDTF">2025-09-26T09:16:47Z</dcterms:modified>
</cp:coreProperties>
</file>